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6" r:id="rId3"/>
    <p:sldId id="261" r:id="rId4"/>
    <p:sldId id="260" r:id="rId5"/>
    <p:sldId id="269" r:id="rId6"/>
    <p:sldId id="263" r:id="rId7"/>
    <p:sldId id="262" r:id="rId8"/>
    <p:sldId id="267" r:id="rId9"/>
    <p:sldId id="265" r:id="rId10"/>
    <p:sldId id="264" r:id="rId11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A1F7D-6BE5-4E98-8177-62459B27EE2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4DD2BF-97E2-4F37-B163-4C8F62EAAF19}">
      <dgm:prSet phldrT="[Text]"/>
      <dgm:spPr>
        <a:xfrm>
          <a:off x="4423432" y="3515004"/>
          <a:ext cx="1668735" cy="8343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cs-CZ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C3C47FB-7437-439D-A915-7052BAF2C47E}" type="parTrans" cxnId="{DB1CEFE7-34E3-460C-9ED2-B103CAFCA639}">
      <dgm:prSet/>
      <dgm:spPr/>
      <dgm:t>
        <a:bodyPr/>
        <a:lstStyle/>
        <a:p>
          <a:endParaRPr lang="cs-CZ"/>
        </a:p>
      </dgm:t>
    </dgm:pt>
    <dgm:pt modelId="{D87FECFD-DD70-4A4F-9BAE-9677D09EB652}" type="sibTrans" cxnId="{DB1CEFE7-34E3-460C-9ED2-B103CAFCA639}">
      <dgm:prSet/>
      <dgm:spPr/>
      <dgm:t>
        <a:bodyPr/>
        <a:lstStyle/>
        <a:p>
          <a:endParaRPr lang="cs-CZ"/>
        </a:p>
      </dgm:t>
    </dgm:pt>
    <dgm:pt modelId="{06C66000-21C4-4C4A-8F14-BD64394DA51A}">
      <dgm:prSet/>
      <dgm:spPr>
        <a:xfrm>
          <a:off x="4423432" y="1965"/>
          <a:ext cx="1668735" cy="83436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cs-CZ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5EFADE2-97E5-4ABF-9669-8B7442225134}" type="parTrans" cxnId="{528C9789-E1B1-4DB9-97B3-A5D2AC8AD86D}">
      <dgm:prSet/>
      <dgm:spPr/>
      <dgm:t>
        <a:bodyPr/>
        <a:lstStyle/>
        <a:p>
          <a:endParaRPr lang="cs-CZ"/>
        </a:p>
      </dgm:t>
    </dgm:pt>
    <dgm:pt modelId="{5FC13DDA-B6CA-47A7-A179-8F03D47CAD4E}" type="sibTrans" cxnId="{528C9789-E1B1-4DB9-97B3-A5D2AC8AD86D}">
      <dgm:prSet/>
      <dgm:spPr>
        <a:xfrm>
          <a:off x="3092889" y="-3028"/>
          <a:ext cx="4329820" cy="4329820"/>
        </a:xfrm>
        <a:prstGeom prst="circularArrow">
          <a:avLst>
            <a:gd name="adj1" fmla="val 5274"/>
            <a:gd name="adj2" fmla="val 312630"/>
            <a:gd name="adj3" fmla="val 14203897"/>
            <a:gd name="adj4" fmla="val 17141214"/>
            <a:gd name="adj5" fmla="val 5477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1658B771-E9CE-47CD-B850-337F97F4305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A57EE93-C1FA-4463-ADFF-3D21F5253C85}" type="parTrans" cxnId="{3B2F1FF5-5332-40CD-A745-74340753FFE8}">
      <dgm:prSet/>
      <dgm:spPr/>
      <dgm:t>
        <a:bodyPr/>
        <a:lstStyle/>
        <a:p>
          <a:endParaRPr lang="cs-CZ"/>
        </a:p>
      </dgm:t>
    </dgm:pt>
    <dgm:pt modelId="{46951889-A546-4DDA-8593-3ADE5187B31C}" type="sibTrans" cxnId="{3B2F1FF5-5332-40CD-A745-74340753FFE8}">
      <dgm:prSet/>
      <dgm:spPr/>
      <dgm:t>
        <a:bodyPr/>
        <a:lstStyle/>
        <a:p>
          <a:endParaRPr lang="cs-CZ"/>
        </a:p>
      </dgm:t>
    </dgm:pt>
    <dgm:pt modelId="{10C31581-6355-4AAD-A740-C289B9854DDF}" type="pres">
      <dgm:prSet presAssocID="{CDBA1F7D-6BE5-4E98-8177-62459B27EE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B70422-54D2-4E91-B7A5-08A007582289}" type="pres">
      <dgm:prSet presAssocID="{CDBA1F7D-6BE5-4E98-8177-62459B27EE25}" presName="cycle" presStyleCnt="0"/>
      <dgm:spPr/>
    </dgm:pt>
    <dgm:pt modelId="{441DE5F0-8441-49C2-997C-71042129FD74}" type="pres">
      <dgm:prSet presAssocID="{06C66000-21C4-4C4A-8F14-BD64394DA51A}" presName="nodeFirstNode" presStyleLbl="node1" presStyleIdx="0" presStyleCnt="3" custScaleX="68649" custScaleY="118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8A4FA9-0A69-4000-A30C-401D0DAE083F}" type="pres">
      <dgm:prSet presAssocID="{5FC13DDA-B6CA-47A7-A179-8F03D47CAD4E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0F71AC89-A016-4C0E-83F7-9C2BA53B439D}" type="pres">
      <dgm:prSet presAssocID="{884DD2BF-97E2-4F37-B163-4C8F62EAAF19}" presName="nodeFollowingNodes" presStyleLbl="node1" presStyleIdx="1" presStyleCnt="3" custScaleX="83065" custScaleY="134432" custRadScaleRad="1024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B5BC60-7EFD-4853-826F-283FA7FFE9A6}" type="pres">
      <dgm:prSet presAssocID="{1658B771-E9CE-47CD-B850-337F97F4305C}" presName="nodeFollowingNodes" presStyleLbl="node1" presStyleIdx="2" presStyleCnt="3" custScaleY="1636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97FF3B-0535-4243-B1D4-767C335CC5FA}" type="presOf" srcId="{1658B771-E9CE-47CD-B850-337F97F4305C}" destId="{FAB5BC60-7EFD-4853-826F-283FA7FFE9A6}" srcOrd="0" destOrd="0" presId="urn:microsoft.com/office/officeart/2005/8/layout/cycle3"/>
    <dgm:cxn modelId="{B2CA2CFE-58C6-46BF-8C46-57C177ABF0F6}" type="presOf" srcId="{06C66000-21C4-4C4A-8F14-BD64394DA51A}" destId="{441DE5F0-8441-49C2-997C-71042129FD74}" srcOrd="0" destOrd="0" presId="urn:microsoft.com/office/officeart/2005/8/layout/cycle3"/>
    <dgm:cxn modelId="{3B2F1FF5-5332-40CD-A745-74340753FFE8}" srcId="{CDBA1F7D-6BE5-4E98-8177-62459B27EE25}" destId="{1658B771-E9CE-47CD-B850-337F97F4305C}" srcOrd="2" destOrd="0" parTransId="{DA57EE93-C1FA-4463-ADFF-3D21F5253C85}" sibTransId="{46951889-A546-4DDA-8593-3ADE5187B31C}"/>
    <dgm:cxn modelId="{E68AE542-3C6E-4DFE-A713-7CB12BE0D84F}" type="presOf" srcId="{884DD2BF-97E2-4F37-B163-4C8F62EAAF19}" destId="{0F71AC89-A016-4C0E-83F7-9C2BA53B439D}" srcOrd="0" destOrd="0" presId="urn:microsoft.com/office/officeart/2005/8/layout/cycle3"/>
    <dgm:cxn modelId="{A3EA2952-6220-4290-B2EA-6C27BFE1B783}" type="presOf" srcId="{CDBA1F7D-6BE5-4E98-8177-62459B27EE25}" destId="{10C31581-6355-4AAD-A740-C289B9854DDF}" srcOrd="0" destOrd="0" presId="urn:microsoft.com/office/officeart/2005/8/layout/cycle3"/>
    <dgm:cxn modelId="{528C9789-E1B1-4DB9-97B3-A5D2AC8AD86D}" srcId="{CDBA1F7D-6BE5-4E98-8177-62459B27EE25}" destId="{06C66000-21C4-4C4A-8F14-BD64394DA51A}" srcOrd="0" destOrd="0" parTransId="{F5EFADE2-97E5-4ABF-9669-8B7442225134}" sibTransId="{5FC13DDA-B6CA-47A7-A179-8F03D47CAD4E}"/>
    <dgm:cxn modelId="{DB1CEFE7-34E3-460C-9ED2-B103CAFCA639}" srcId="{CDBA1F7D-6BE5-4E98-8177-62459B27EE25}" destId="{884DD2BF-97E2-4F37-B163-4C8F62EAAF19}" srcOrd="1" destOrd="0" parTransId="{AC3C47FB-7437-439D-A915-7052BAF2C47E}" sibTransId="{D87FECFD-DD70-4A4F-9BAE-9677D09EB652}"/>
    <dgm:cxn modelId="{F9015DD6-8183-4BD1-A9D8-B0BE17A9AC9D}" type="presOf" srcId="{5FC13DDA-B6CA-47A7-A179-8F03D47CAD4E}" destId="{908A4FA9-0A69-4000-A30C-401D0DAE083F}" srcOrd="0" destOrd="0" presId="urn:microsoft.com/office/officeart/2005/8/layout/cycle3"/>
    <dgm:cxn modelId="{0B39F925-88B2-493E-9509-DB223480FFF5}" type="presParOf" srcId="{10C31581-6355-4AAD-A740-C289B9854DDF}" destId="{04B70422-54D2-4E91-B7A5-08A007582289}" srcOrd="0" destOrd="0" presId="urn:microsoft.com/office/officeart/2005/8/layout/cycle3"/>
    <dgm:cxn modelId="{2FD0D603-0272-4E45-B5CC-458760D6099F}" type="presParOf" srcId="{04B70422-54D2-4E91-B7A5-08A007582289}" destId="{441DE5F0-8441-49C2-997C-71042129FD74}" srcOrd="0" destOrd="0" presId="urn:microsoft.com/office/officeart/2005/8/layout/cycle3"/>
    <dgm:cxn modelId="{0CFC9EC2-5910-43BF-A915-32BF4DC82E12}" type="presParOf" srcId="{04B70422-54D2-4E91-B7A5-08A007582289}" destId="{908A4FA9-0A69-4000-A30C-401D0DAE083F}" srcOrd="1" destOrd="0" presId="urn:microsoft.com/office/officeart/2005/8/layout/cycle3"/>
    <dgm:cxn modelId="{618C3F01-9397-4DD9-AA3C-F6ECE04B2E99}" type="presParOf" srcId="{04B70422-54D2-4E91-B7A5-08A007582289}" destId="{0F71AC89-A016-4C0E-83F7-9C2BA53B439D}" srcOrd="2" destOrd="0" presId="urn:microsoft.com/office/officeart/2005/8/layout/cycle3"/>
    <dgm:cxn modelId="{9AE48825-B102-48CB-A06F-55993B9B105F}" type="presParOf" srcId="{04B70422-54D2-4E91-B7A5-08A007582289}" destId="{FAB5BC60-7EFD-4853-826F-283FA7FFE9A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A4FA9-0A69-4000-A30C-401D0DAE083F}">
      <dsp:nvSpPr>
        <dsp:cNvPr id="0" name=""/>
        <dsp:cNvSpPr/>
      </dsp:nvSpPr>
      <dsp:spPr>
        <a:xfrm>
          <a:off x="3041946" y="26795"/>
          <a:ext cx="4719525" cy="4719525"/>
        </a:xfrm>
        <a:prstGeom prst="circularArrow">
          <a:avLst>
            <a:gd name="adj1" fmla="val 5274"/>
            <a:gd name="adj2" fmla="val 312630"/>
            <a:gd name="adj3" fmla="val 14203897"/>
            <a:gd name="adj4" fmla="val 17141214"/>
            <a:gd name="adj5" fmla="val 5477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DE5F0-8441-49C2-997C-71042129FD74}">
      <dsp:nvSpPr>
        <dsp:cNvPr id="0" name=""/>
        <dsp:cNvSpPr/>
      </dsp:nvSpPr>
      <dsp:spPr>
        <a:xfrm>
          <a:off x="4234989" y="-346511"/>
          <a:ext cx="2333438" cy="2007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2987" y="-248513"/>
        <a:ext cx="2137442" cy="1811503"/>
      </dsp:txXfrm>
    </dsp:sp>
    <dsp:sp modelId="{0F71AC89-A016-4C0E-83F7-9C2BA53B439D}">
      <dsp:nvSpPr>
        <dsp:cNvPr id="0" name=""/>
        <dsp:cNvSpPr/>
      </dsp:nvSpPr>
      <dsp:spPr>
        <a:xfrm>
          <a:off x="5821759" y="2613030"/>
          <a:ext cx="2823450" cy="228472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33290" y="2724561"/>
        <a:ext cx="2600388" cy="2061667"/>
      </dsp:txXfrm>
    </dsp:sp>
    <dsp:sp modelId="{FAB5BC60-7EFD-4853-826F-283FA7FFE9A6}">
      <dsp:nvSpPr>
        <dsp:cNvPr id="0" name=""/>
        <dsp:cNvSpPr/>
      </dsp:nvSpPr>
      <dsp:spPr>
        <a:xfrm>
          <a:off x="1913444" y="2365169"/>
          <a:ext cx="3399085" cy="278045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2049174" y="2500899"/>
        <a:ext cx="3127625" cy="2508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E1E0-DA37-4E7F-8902-C2E1E1C8C090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8644-FAF7-4FBA-AA89-FEDEDA887F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1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18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74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9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5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29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6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59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40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1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49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2A2C-F58A-4ED1-AED7-685AE610712C}" type="datetimeFigureOut">
              <a:rPr lang="cs-CZ" smtClean="0"/>
              <a:t>13.04.2016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227D-5739-47A8-A3BA-EBB79F74A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3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risdon.com/blog/wp-content/uploads/2010/05/escher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QOU VADIS EKONOMIE ?</a:t>
            </a:r>
            <a:endParaRPr lang="cs-CZ" sz="5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Ničí sociální stát rodinu ?</a:t>
            </a:r>
          </a:p>
          <a:p>
            <a:pPr lvl="4"/>
            <a:endParaRPr lang="cs-CZ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Nepleteme si modely a modly ?</a:t>
            </a:r>
          </a:p>
          <a:p>
            <a:pPr lvl="4"/>
            <a:endParaRPr lang="cs-CZ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korupce opravdu škodlivá ? </a:t>
            </a:r>
            <a:r>
              <a:rPr lang="cs-CZ" sz="4400" b="1" dirty="0" smtClean="0">
                <a:solidFill>
                  <a:srgbClr val="0070C0"/>
                </a:solidFill>
              </a:rPr>
              <a:t>             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89142"/>
            <a:ext cx="9363578" cy="16002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QUO VADIS </a:t>
            </a:r>
            <a:r>
              <a:rPr lang="cs-CZ" sz="48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ekonomie? </a:t>
            </a:r>
            <a:endParaRPr lang="cs-CZ" sz="48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951463" y="4661210"/>
            <a:ext cx="661108" cy="120777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ctr"/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186667"/>
            <a:ext cx="9153329" cy="368232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805905" y="6063639"/>
            <a:ext cx="8726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http://www.peterrisdon.com/blog/wp-content/uploads/2010/05/escher.gif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Sociální stát ničí rodinu </a:t>
            </a:r>
            <a:endParaRPr lang="cs-CZ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673349" y="2277269"/>
          <a:ext cx="6845301" cy="3448050"/>
        </p:xfrm>
        <a:graphic>
          <a:graphicData uri="http://schemas.openxmlformats.org/drawingml/2006/table">
            <a:tbl>
              <a:tblPr/>
              <a:tblGrid>
                <a:gridCol w="1116047"/>
                <a:gridCol w="827524"/>
                <a:gridCol w="1055806"/>
                <a:gridCol w="1268235"/>
                <a:gridCol w="941665"/>
                <a:gridCol w="963859"/>
                <a:gridCol w="672165"/>
              </a:tblGrid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 V % HDP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 – VV a význam příjmů z VL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ŠP – ROKY ŠŽ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Země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SEBEVRAŽDY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IRSKO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84,66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LUCEMBURSKO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VELKÁ BRITANIE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84,68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DÁNSKO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86,63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FINSKO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86,75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ŠVÉDSKO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88,06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BELGIE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FRANCIE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NĚMECKO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84,04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NIZOZEMÍ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Poznámka : data jsou z roku 2011, modrá – anglosaský model , oranžová – sociální ekonomiky a zelená – kontinentální kapitalismus : podle K. AIGINGER 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/>
                </a:solidFill>
              </a:rPr>
              <a:t>Modely a MODLY – </a:t>
            </a:r>
            <a:r>
              <a:rPr lang="cs-CZ" sz="2000" b="1" dirty="0" smtClean="0">
                <a:solidFill>
                  <a:schemeClr val="accent6"/>
                </a:solidFill>
              </a:rPr>
              <a:t>NEBEZPEČNÁ  DOKONALOST</a:t>
            </a:r>
            <a:r>
              <a:rPr lang="cs-CZ" sz="5400" b="1" dirty="0" smtClean="0">
                <a:solidFill>
                  <a:schemeClr val="accent6"/>
                </a:solidFill>
              </a:rPr>
              <a:t> </a:t>
            </a:r>
            <a:endParaRPr lang="cs-CZ" sz="54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324196"/>
              </p:ext>
            </p:extLst>
          </p:nvPr>
        </p:nvGraphicFramePr>
        <p:xfrm>
          <a:off x="838200" y="1825625"/>
          <a:ext cx="10515600" cy="479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Modely a </a:t>
            </a:r>
            <a:r>
              <a:rPr lang="cs-CZ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Modly aneb ten co to způsobil </a:t>
            </a:r>
            <a:endParaRPr lang="cs-CZ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7" y="2238923"/>
            <a:ext cx="5487166" cy="3524742"/>
          </a:xfrm>
        </p:spPr>
      </p:pic>
    </p:spTree>
    <p:extLst>
      <p:ext uri="{BB962C8B-B14F-4D97-AF65-F5344CB8AC3E}">
        <p14:creationId xmlns:p14="http://schemas.microsoft.com/office/powerpoint/2010/main" val="28332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Prognózy v ekonomii</a:t>
            </a:r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Samuelson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: Je pravda, že akciové trhy předpověděli 9 z pěti minulých recesí ( 60-tá léta)</a:t>
            </a:r>
          </a:p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Varování před recesemi mívají velkou PST být falešná (více jak 60 %) </a:t>
            </a:r>
            <a:r>
              <a:rPr lang="cs-CZ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Economist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2015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Příčiny :</a:t>
            </a:r>
          </a:p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Optimismus vytváří pozitivní očekávání (žádané scénáře)</a:t>
            </a:r>
          </a:p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„neznámý makroekonom“ : Nikdy nepředpovídám recese. Když budu mít pravdu, nikdo mi nepoděkuje, když ne – tak mě vyhodí. </a:t>
            </a:r>
          </a:p>
        </p:txBody>
      </p:sp>
    </p:spTree>
    <p:extLst>
      <p:ext uri="{BB962C8B-B14F-4D97-AF65-F5344CB8AC3E}">
        <p14:creationId xmlns:p14="http://schemas.microsoft.com/office/powerpoint/2010/main" val="230157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KORUPCE ŠKODÍ </a:t>
            </a:r>
            <a:endParaRPr lang="cs-CZ" sz="5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416635"/>
              </p:ext>
            </p:extLst>
          </p:nvPr>
        </p:nvGraphicFramePr>
        <p:xfrm>
          <a:off x="838200" y="3349689"/>
          <a:ext cx="10517341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5259541"/>
              </a:tblGrid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 err="1">
                          <a:effectLst/>
                        </a:rPr>
                        <a:t>Tanzi</a:t>
                      </a:r>
                      <a:r>
                        <a:rPr lang="cs-CZ" sz="4000" dirty="0">
                          <a:effectLst/>
                        </a:rPr>
                        <a:t> – </a:t>
                      </a:r>
                      <a:r>
                        <a:rPr lang="cs-CZ" sz="4000" dirty="0" err="1">
                          <a:effectLst/>
                        </a:rPr>
                        <a:t>Davoodi</a:t>
                      </a:r>
                      <a:r>
                        <a:rPr lang="cs-CZ" sz="4000" dirty="0">
                          <a:effectLst/>
                        </a:rPr>
                        <a:t> (2000) 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0,1  - 4,5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</a:t>
                      </a:r>
                      <a:r>
                        <a:rPr lang="cs-CZ" sz="4000" dirty="0" err="1">
                          <a:effectLst/>
                        </a:rPr>
                        <a:t>Mauro</a:t>
                      </a:r>
                      <a:r>
                        <a:rPr lang="cs-CZ" sz="4000" dirty="0">
                          <a:effectLst/>
                        </a:rPr>
                        <a:t> (1999) 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0,7  - 0,9</a:t>
                      </a:r>
                      <a:endParaRPr lang="cs-CZ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 err="1">
                          <a:effectLst/>
                        </a:rPr>
                        <a:t>Ghura</a:t>
                      </a:r>
                      <a:r>
                        <a:rPr lang="cs-CZ" sz="4000" dirty="0">
                          <a:effectLst/>
                        </a:rPr>
                        <a:t> (1998) 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1,0 – 2,9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027" marR="188027" marT="0" marB="0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05069" y="1690688"/>
            <a:ext cx="952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 korupce na vládní výdaje: 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Zhoršení korupce o jeden bod na škále 0 až 10 vede k poklesu HDP v %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60919" y="45720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KORUPCE ŠKODÍ</a:t>
            </a:r>
            <a:endParaRPr lang="cs-CZ" b="1" dirty="0">
              <a:solidFill>
                <a:schemeClr val="accent6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499797"/>
              </p:ext>
            </p:extLst>
          </p:nvPr>
        </p:nvGraphicFramePr>
        <p:xfrm>
          <a:off x="1866122" y="2118048"/>
          <a:ext cx="7884367" cy="3928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281"/>
                <a:gridCol w="1100798"/>
                <a:gridCol w="1170511"/>
                <a:gridCol w="1170511"/>
                <a:gridCol w="812949"/>
                <a:gridCol w="1304317"/>
              </a:tblGrid>
              <a:tr h="6546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ZEMĚ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+ -  CPI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2011-13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HDI 2011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HDI 2013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HDI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NAPLNĚNÍ PŘEDPOKLADU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Irsko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+ 3 p.b.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0,908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0,899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- 007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Kypr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- 3 p.b.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+005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Polsko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Španělsko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-007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Litva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+029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Slovinsko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-010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Lotyšsko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Česko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-004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Slovensko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-004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EU-28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+2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0,854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0,857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+003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ZÁVĚR: ČÍM CHCI BÝT V PŘÍŠTÍM ŽIVOTĚ ?</a:t>
            </a:r>
            <a:endParaRPr lang="cs-CZ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Televizní „ROSNIČKOU“ , neboť : </a:t>
            </a:r>
          </a:p>
          <a:p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PŘEDPOVĚĎ POČASÍ SAMOTNÉMU POČASÍ NEUBLÍŽÍ, ZATÍMCO EKONOMICKÁ PŘEDPOVĚĎ ( JAKKÁKOLIV) MÁ NA EKONOMIKU VLIV </a:t>
            </a:r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0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223"/>
            <a:ext cx="10515600" cy="598092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DĚKUJI 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ZA TRPĚLIVOST </a:t>
            </a:r>
            <a:b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milan.zak@vsem.cz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392</Words>
  <Application>Microsoft Office PowerPoint</Application>
  <PresentationFormat>Širokoúhlá obrazovka</PresentationFormat>
  <Paragraphs>189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Motiv Office</vt:lpstr>
      <vt:lpstr>QOU VADIS EKONOMIE ?</vt:lpstr>
      <vt:lpstr>Sociální stát ničí rodinu </vt:lpstr>
      <vt:lpstr>Modely a MODLY – NEBEZPEČNÁ  DOKONALOST </vt:lpstr>
      <vt:lpstr>Modely a Modly aneb ten co to způsobil </vt:lpstr>
      <vt:lpstr>Prognózy v ekonomii</vt:lpstr>
      <vt:lpstr>KORUPCE ŠKODÍ </vt:lpstr>
      <vt:lpstr>KORUPCE ŠKODÍ</vt:lpstr>
      <vt:lpstr>ZÁVĚR: ČÍM CHCI BÝT V PŘÍŠTÍM ŽIVOTĚ ?</vt:lpstr>
      <vt:lpstr> DĚKUJI ZA TRPĚLIVOST  milan.zak@vsem.cz </vt:lpstr>
      <vt:lpstr>QUO VADIS ekonomie?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PŘEDŮVOD (PŘEDÚVOD + PŘEDDŮVOD)</dc:title>
  <dc:creator>Žák Milan</dc:creator>
  <cp:lastModifiedBy>Host</cp:lastModifiedBy>
  <cp:revision>22</cp:revision>
  <cp:lastPrinted>2015-04-28T10:17:39Z</cp:lastPrinted>
  <dcterms:created xsi:type="dcterms:W3CDTF">2015-04-27T09:48:11Z</dcterms:created>
  <dcterms:modified xsi:type="dcterms:W3CDTF">2016-04-13T12:10:18Z</dcterms:modified>
</cp:coreProperties>
</file>